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8288000" cy="10287000"/>
  <p:notesSz cx="6858000" cy="9144000"/>
  <p:embeddedFontLst>
    <p:embeddedFont>
      <p:font typeface="Open Sans Extra Bold" panose="020B0906030804020204"/>
      <p:bold r:id="rId42"/>
    </p:embeddedFont>
    <p:embeddedFont>
      <p:font typeface="Roboto" panose="02000000000000000000"/>
      <p:regular r:id="rId43"/>
    </p:embeddedFont>
    <p:embeddedFont>
      <p:font typeface="Montserrat Classic Bold" panose="00000800000000000000"/>
      <p:bold r:id="rId44"/>
    </p:embeddedFont>
    <p:embeddedFont>
      <p:font typeface="Roboto Bold" panose="02000000000000000000"/>
      <p:bold r:id="rId45"/>
    </p:embeddedFont>
    <p:embeddedFont>
      <p:font typeface="Kollektif" panose="020B0604020101010102"/>
      <p:regular r:id="rId46"/>
    </p:embeddedFont>
    <p:embeddedFont>
      <p:font typeface="Calibri" panose="020F0502020204030204" charset="0"/>
      <p:regular r:id="rId47"/>
      <p:bold r:id="rId48"/>
      <p:italic r:id="rId49"/>
      <p:boldItalic r:id="rId50"/>
    </p:embeddedFont>
    <p:embeddedFont>
      <p:font typeface="Montserrat Extra-Bold" panose="00000900000000000000"/>
      <p:bold r:id="rId51"/>
    </p:embeddedFont>
    <p:embeddedFont>
      <p:font typeface="DejaVu Serif" panose="02060603050605020204"/>
      <p:regular r:id="rId52"/>
    </p:embeddedFont>
    <p:embeddedFont>
      <p:font typeface="DejaVu Serif Bold" panose="02060803050605020204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12.fntdata"/><Relationship Id="rId52" Type="http://schemas.openxmlformats.org/officeDocument/2006/relationships/font" Target="fonts/font11.fntdata"/><Relationship Id="rId51" Type="http://schemas.openxmlformats.org/officeDocument/2006/relationships/font" Target="fonts/font10.fntdata"/><Relationship Id="rId50" Type="http://schemas.openxmlformats.org/officeDocument/2006/relationships/font" Target="fonts/font9.fntdata"/><Relationship Id="rId5" Type="http://schemas.openxmlformats.org/officeDocument/2006/relationships/slide" Target="slides/slide3.xml"/><Relationship Id="rId49" Type="http://schemas.openxmlformats.org/officeDocument/2006/relationships/font" Target="fonts/font8.fntdata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3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12501962" y="4020558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12501962" y="-4280195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-1351422" y="6485354"/>
            <a:ext cx="6270756" cy="38016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33123" y="813787"/>
            <a:ext cx="2311194" cy="8811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36289" y="598002"/>
            <a:ext cx="1295335" cy="13127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l="2966" r="3531"/>
          <a:stretch>
            <a:fillRect/>
          </a:stretch>
        </p:blipFill>
        <p:spPr>
          <a:xfrm>
            <a:off x="8503371" y="2196657"/>
            <a:ext cx="9784629" cy="59648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18737" y="2678492"/>
            <a:ext cx="7219703" cy="180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65"/>
              </a:lnSpc>
            </a:pPr>
            <a:r>
              <a:rPr lang="en-US" sz="10545">
                <a:solidFill>
                  <a:srgbClr val="000000"/>
                </a:solidFill>
                <a:latin typeface="Open Sans Extra Bold" panose="020B0906030804020204"/>
              </a:rPr>
              <a:t>KPIM</a:t>
            </a:r>
            <a:endParaRPr lang="en-US" sz="10545">
              <a:solidFill>
                <a:srgbClr val="000000"/>
              </a:solidFill>
              <a:latin typeface="Open Sans Extra Bold" panose="020B0906030804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8737" y="4066129"/>
            <a:ext cx="8115300" cy="176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85"/>
              </a:lnSpc>
            </a:pPr>
            <a:r>
              <a:rPr lang="en-US" sz="10345">
                <a:solidFill>
                  <a:srgbClr val="0844A8"/>
                </a:solidFill>
                <a:latin typeface="Open Sans Extra Bold" panose="020B0906030804020204"/>
              </a:rPr>
              <a:t>DATATHON</a:t>
            </a:r>
            <a:endParaRPr lang="en-US" sz="10345">
              <a:solidFill>
                <a:srgbClr val="0844A8"/>
              </a:solidFill>
              <a:latin typeface="Open Sans Extra Bold" panose="020B0906030804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8737" y="5653590"/>
            <a:ext cx="10184708" cy="80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5"/>
              </a:lnSpc>
            </a:pPr>
            <a:r>
              <a:rPr lang="en-US" sz="4670">
                <a:solidFill>
                  <a:srgbClr val="000000"/>
                </a:solidFill>
                <a:latin typeface="Roboto" panose="02000000000000000000"/>
              </a:rPr>
              <a:t>BUSINESS INTELLIGENCE 6</a:t>
            </a:r>
            <a:endParaRPr lang="en-US" sz="4670">
              <a:solidFill>
                <a:srgbClr val="000000"/>
              </a:solidFill>
              <a:latin typeface="Roboto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8737" y="7151850"/>
            <a:ext cx="5530149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-- THE ARROW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96555" y="4599255"/>
            <a:ext cx="2564659" cy="10884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26785" y="278275"/>
            <a:ext cx="7034429" cy="98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844A8"/>
                </a:solidFill>
                <a:latin typeface="Roboto Bold" panose="02000000000000000000"/>
              </a:rPr>
              <a:t>ĐƠN ĐẶT HÀNG</a:t>
            </a:r>
            <a:endParaRPr lang="en-US" sz="57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8970" y="3355975"/>
            <a:ext cx="8601869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Dữ liệu đơn hàng trong Excel 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Dữ liệu đơn hàng trong SQL Server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Dữ liệu kho hàng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Dữ liệu trạng thái đơn hàng 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Dữ liệu các tỉnh thành Việt Nam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150" y="1511807"/>
            <a:ext cx="14536664" cy="80851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814548" y="3810694"/>
            <a:ext cx="3583761" cy="392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4648AC"/>
                </a:solidFill>
                <a:latin typeface="Roboto" panose="02000000000000000000"/>
              </a:rPr>
              <a:t>Phân bố khắp cả nước, tập trung ở các thành phố lớn,  thưa chủ yếu ở Đồng bằng sông Cửu Long</a:t>
            </a:r>
            <a:endParaRPr lang="en-US" sz="3200">
              <a:solidFill>
                <a:srgbClr val="4648AC"/>
              </a:solidFill>
              <a:latin typeface="Roboto" panose="02000000000000000000"/>
            </a:endParaRPr>
          </a:p>
          <a:p>
            <a:pPr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626785" y="278275"/>
            <a:ext cx="7034429" cy="98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844A8"/>
                </a:solidFill>
                <a:latin typeface="Roboto Bold" panose="02000000000000000000"/>
              </a:rPr>
              <a:t>ĐƠN ĐẶT HÀNG</a:t>
            </a:r>
            <a:endParaRPr lang="en-US" sz="57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94533" y="1469973"/>
            <a:ext cx="11764767" cy="73470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3755892"/>
            <a:ext cx="3727370" cy="392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648AC"/>
                </a:solidFill>
                <a:latin typeface="Roboto" panose="02000000000000000000"/>
              </a:rPr>
              <a:t>Mức độ tăng trưởng của các đơn hàng ở tháng sau có mối quan hệ tỉ lệ nghịch với độ tăng của các đơn vận chuyển trễ ở tháng liền trước</a:t>
            </a:r>
            <a:endParaRPr lang="en-US" sz="3200">
              <a:solidFill>
                <a:srgbClr val="4648AC"/>
              </a:solidFill>
              <a:latin typeface="Roboto" panose="020000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7850" y="2379643"/>
            <a:ext cx="17412299" cy="55277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26785" y="904875"/>
            <a:ext cx="7034429" cy="98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844A8"/>
                </a:solidFill>
                <a:latin typeface="Roboto Bold" panose="02000000000000000000"/>
              </a:rPr>
              <a:t>ĐƠN ĐẶT HÀNG</a:t>
            </a:r>
            <a:endParaRPr lang="en-US" sz="57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-3023282" y="-5104368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3356" y="3089097"/>
            <a:ext cx="6933127" cy="51666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04850" y="3518902"/>
            <a:ext cx="5619771" cy="430699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19505" y="888297"/>
            <a:ext cx="1324899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844A8"/>
                </a:solidFill>
                <a:latin typeface="Roboto Bold" panose="02000000000000000000"/>
              </a:rPr>
              <a:t>Xác định các dữ liệu ngoại lai </a:t>
            </a:r>
            <a:endParaRPr lang="en-US" sz="5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-3023282" y="-5104368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4344" y="1931784"/>
            <a:ext cx="15499312" cy="41428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36686" y="6636657"/>
            <a:ext cx="11256970" cy="226285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19505" y="508884"/>
            <a:ext cx="1324899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844A8"/>
                </a:solidFill>
                <a:latin typeface="Roboto Bold" panose="02000000000000000000"/>
              </a:rPr>
              <a:t>Kiểm tra tính dừng của dữ liệu</a:t>
            </a:r>
            <a:endParaRPr lang="en-US" sz="5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7196583"/>
            <a:ext cx="412404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0844A8"/>
                </a:solidFill>
                <a:latin typeface="Roboto" panose="02000000000000000000"/>
              </a:rPr>
              <a:t>Augmented </a:t>
            </a:r>
            <a:endParaRPr lang="en-US" sz="3000" u="none">
              <a:solidFill>
                <a:srgbClr val="0844A8"/>
              </a:solidFill>
              <a:latin typeface="Roboto" panose="02000000000000000000"/>
            </a:endParaRP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0844A8"/>
                </a:solidFill>
                <a:latin typeface="Roboto" panose="02000000000000000000"/>
              </a:rPr>
              <a:t>Dickey-Fuller Test</a:t>
            </a:r>
            <a:endParaRPr lang="en-US" sz="3000" u="none">
              <a:solidFill>
                <a:srgbClr val="0844A8"/>
              </a:solidFill>
              <a:latin typeface="Roboto" panose="020000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-3023282" y="-5104368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2245" y="2812423"/>
            <a:ext cx="17143510" cy="466215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9505" y="888297"/>
            <a:ext cx="1324899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844A8"/>
                </a:solidFill>
                <a:latin typeface="Roboto Bold" panose="02000000000000000000"/>
              </a:rPr>
              <a:t>Chuyển dữ liệu sang dữ liệu có tính dừng</a:t>
            </a:r>
            <a:endParaRPr lang="en-US" sz="5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35902" y="8259862"/>
            <a:ext cx="122161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844A8"/>
                </a:solidFill>
                <a:latin typeface="Roboto" panose="02000000000000000000"/>
              </a:rPr>
              <a:t>Kết hợp Detrending và Differencing</a:t>
            </a:r>
            <a:endParaRPr lang="en-US" sz="3000">
              <a:solidFill>
                <a:srgbClr val="0844A8"/>
              </a:solidFill>
              <a:latin typeface="Roboto" panose="020000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-3023282" y="-5104368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6208" y="1372484"/>
            <a:ext cx="15215585" cy="813184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9505" y="332953"/>
            <a:ext cx="1324899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844A8"/>
                </a:solidFill>
                <a:latin typeface="Roboto Bold" panose="02000000000000000000"/>
              </a:rPr>
              <a:t>Simple Exponential Smoothing</a:t>
            </a:r>
            <a:endParaRPr lang="en-US" sz="5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-3023282" y="-5104368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1264" y="1372484"/>
            <a:ext cx="15265472" cy="815850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9505" y="332953"/>
            <a:ext cx="1324899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844A8"/>
                </a:solidFill>
                <a:latin typeface="Roboto Bold" panose="02000000000000000000"/>
              </a:rPr>
              <a:t>Holt’s Linear Trend Method</a:t>
            </a:r>
            <a:endParaRPr lang="en-US" sz="5000">
              <a:solidFill>
                <a:srgbClr val="0844A8"/>
              </a:solidFill>
              <a:latin typeface="Roboto Bold" panose="02000000000000000000"/>
            </a:endParaRPr>
          </a:p>
          <a:p>
            <a:pPr algn="ctr">
              <a:lnSpc>
                <a:spcPts val="700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-3023282" y="-5104368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1196" y="1374602"/>
            <a:ext cx="14965609" cy="79982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9505" y="332953"/>
            <a:ext cx="1324899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844A8"/>
                </a:solidFill>
                <a:latin typeface="Roboto Bold" panose="02000000000000000000"/>
              </a:rPr>
              <a:t>Holt-Winters’ Seasonal Method</a:t>
            </a:r>
            <a:endParaRPr lang="en-US" sz="5000">
              <a:solidFill>
                <a:srgbClr val="0844A8"/>
              </a:solidFill>
              <a:latin typeface="Roboto Bold" panose="02000000000000000000"/>
            </a:endParaRPr>
          </a:p>
          <a:p>
            <a:pPr algn="ctr">
              <a:lnSpc>
                <a:spcPts val="700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-3023282" y="-5104368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1822" y="1372484"/>
            <a:ext cx="15504356" cy="80194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9505" y="332953"/>
            <a:ext cx="1324899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844A8"/>
                </a:solidFill>
                <a:latin typeface="Roboto Bold" panose="02000000000000000000"/>
              </a:rPr>
              <a:t>SARIMA</a:t>
            </a:r>
            <a:endParaRPr lang="en-US" sz="5000">
              <a:solidFill>
                <a:srgbClr val="0844A8"/>
              </a:solidFill>
              <a:latin typeface="Roboto Bold" panose="02000000000000000000"/>
            </a:endParaRPr>
          </a:p>
          <a:p>
            <a:pPr algn="ctr">
              <a:lnSpc>
                <a:spcPts val="700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14815134" y="5117362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7409050" y="2637910"/>
            <a:ext cx="2834000" cy="2822930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39741" t="-79839" r="-59279" b="-2007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5215E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846885" y="895350"/>
            <a:ext cx="13136206" cy="117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844A8"/>
                </a:solidFill>
                <a:latin typeface="Montserrat Classic Bold" panose="00000800000000000000"/>
              </a:rPr>
              <a:t>The Arrow - Team Members</a:t>
            </a:r>
            <a:endParaRPr lang="en-US" sz="6900">
              <a:solidFill>
                <a:srgbClr val="0844A8"/>
              </a:solidFill>
              <a:latin typeface="Montserrat Classic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57251" y="5805467"/>
            <a:ext cx="437349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Roboto Bold" panose="02000000000000000000"/>
              </a:rPr>
              <a:t>NGUYỄN THẢO NGÂN</a:t>
            </a:r>
            <a:endParaRPr lang="en-US" sz="3400">
              <a:solidFill>
                <a:srgbClr val="000000"/>
              </a:solidFill>
              <a:latin typeface="Roboto Bold" panose="020000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04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2527044" y="5391150"/>
            <a:ext cx="2834000" cy="2822930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096" t="-8021" r="-929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5215E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178970" y="8375533"/>
            <a:ext cx="553014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Roboto Bold" panose="02000000000000000000"/>
              </a:rPr>
              <a:t>NGUYỄN ĐỖ THANH THÙY</a:t>
            </a:r>
            <a:endParaRPr lang="en-US" sz="3400">
              <a:solidFill>
                <a:srgbClr val="000000"/>
              </a:solidFill>
              <a:latin typeface="Roboto Bold" panose="02000000000000000000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12981804" y="5391150"/>
            <a:ext cx="2834000" cy="2822930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9522" t="-54113" r="223" b="-88512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5215E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729151" y="8375533"/>
            <a:ext cx="553014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Roboto Bold" panose="02000000000000000000"/>
              </a:rPr>
              <a:t>NGUYỄN THU VÂN</a:t>
            </a:r>
            <a:endParaRPr lang="en-US" sz="3400">
              <a:solidFill>
                <a:srgbClr val="000000"/>
              </a:solidFill>
              <a:latin typeface="Roboto Bold" panose="0200000000000000000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-3023282" y="-5104368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8668" y="1491614"/>
            <a:ext cx="15930665" cy="8239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9505" y="332953"/>
            <a:ext cx="1324899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844A8"/>
                </a:solidFill>
                <a:latin typeface="Roboto Bold" panose="02000000000000000000"/>
              </a:rPr>
              <a:t>Dự báo đơn hàng</a:t>
            </a:r>
            <a:endParaRPr lang="en-US" sz="5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-3023282" y="-5104368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5584" y="1372484"/>
            <a:ext cx="15276831" cy="81878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9505" y="332953"/>
            <a:ext cx="1324899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844A8"/>
                </a:solidFill>
                <a:latin typeface="Roboto Bold" panose="02000000000000000000"/>
              </a:rPr>
              <a:t>Dự báo đơn hàng</a:t>
            </a:r>
            <a:endParaRPr lang="en-US" sz="5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151" y="1901287"/>
            <a:ext cx="17566747" cy="720832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85072" y="693315"/>
            <a:ext cx="13517855" cy="98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0"/>
              </a:lnSpc>
              <a:spcBef>
                <a:spcPct val="0"/>
              </a:spcBef>
            </a:pPr>
            <a:r>
              <a:rPr lang="en-US" sz="5700" u="none">
                <a:solidFill>
                  <a:srgbClr val="0844A8"/>
                </a:solidFill>
                <a:latin typeface="Roboto Bold" panose="02000000000000000000"/>
              </a:rPr>
              <a:t>Customer Lifetime Value</a:t>
            </a:r>
            <a:endParaRPr lang="en-US" sz="5700" u="none">
              <a:solidFill>
                <a:srgbClr val="0844A8"/>
              </a:solidFill>
              <a:latin typeface="Roboto Bold" panose="0200000000000000000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62342" y="1787525"/>
            <a:ext cx="12081644" cy="80344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65236" y="933450"/>
            <a:ext cx="1351785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100">
                <a:solidFill>
                  <a:srgbClr val="4648AC"/>
                </a:solidFill>
                <a:latin typeface="Montserrat Extra-Bold" panose="00000900000000000000"/>
              </a:rPr>
              <a:t>Customer Lifetime Value</a:t>
            </a:r>
            <a:endParaRPr lang="en-US" sz="5000" spc="-100">
              <a:solidFill>
                <a:srgbClr val="4648AC"/>
              </a:solidFill>
              <a:latin typeface="Montserrat Extra-Bold" panose="0000090000000000000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3847976" y="2933842"/>
            <a:ext cx="3235389" cy="147063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9831035" y="-6508820"/>
            <a:ext cx="3050053" cy="138638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21128" y="2988512"/>
            <a:ext cx="12299653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04. 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PHÂN CỤM KHÁCH HÀNG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65236" y="933450"/>
            <a:ext cx="1351785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100">
                <a:solidFill>
                  <a:srgbClr val="4648AC"/>
                </a:solidFill>
                <a:latin typeface="Montserrat Extra-Bold" panose="00000900000000000000"/>
              </a:rPr>
              <a:t>Phân cụm khách hàng</a:t>
            </a:r>
            <a:endParaRPr lang="en-US" sz="5000" spc="-100">
              <a:solidFill>
                <a:srgbClr val="4648AC"/>
              </a:solidFill>
              <a:latin typeface="Montserrat Extra-Bold" panose="0000090000000000000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519993"/>
            <a:ext cx="16230600" cy="362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4395" lvl="1" indent="-436880">
              <a:lnSpc>
                <a:spcPts val="7330"/>
              </a:lnSpc>
              <a:buFont typeface="Arial" panose="020B0604020202020204"/>
              <a:buChar char="•"/>
            </a:pPr>
            <a:r>
              <a:rPr lang="en-US" sz="4050">
                <a:solidFill>
                  <a:srgbClr val="000000"/>
                </a:solidFill>
                <a:latin typeface="Roboto" panose="02000000000000000000"/>
              </a:rPr>
              <a:t>Recency là khoảng thời gian tính từ hiện tại đến lần mua hàng gần nhất của khách hàng.</a:t>
            </a:r>
            <a:endParaRPr lang="en-US" sz="4050">
              <a:solidFill>
                <a:srgbClr val="000000"/>
              </a:solidFill>
              <a:latin typeface="Roboto" panose="02000000000000000000"/>
            </a:endParaRPr>
          </a:p>
          <a:p>
            <a:pPr marL="873760" lvl="1" indent="-436880">
              <a:lnSpc>
                <a:spcPts val="7325"/>
              </a:lnSpc>
              <a:buFont typeface="Arial" panose="020B0604020202020204"/>
              <a:buChar char="•"/>
            </a:pPr>
            <a:r>
              <a:rPr lang="en-US" sz="4045">
                <a:solidFill>
                  <a:srgbClr val="000000"/>
                </a:solidFill>
                <a:latin typeface="Roboto" panose="02000000000000000000"/>
              </a:rPr>
              <a:t>Frequency là tần suất mua hàng của khách hàng.</a:t>
            </a:r>
            <a:endParaRPr lang="en-US" sz="4045">
              <a:solidFill>
                <a:srgbClr val="000000"/>
              </a:solidFill>
              <a:latin typeface="Roboto" panose="02000000000000000000"/>
            </a:endParaRPr>
          </a:p>
          <a:p>
            <a:pPr marL="874395" lvl="1" indent="-436880">
              <a:lnSpc>
                <a:spcPts val="7330"/>
              </a:lnSpc>
              <a:buFont typeface="Arial" panose="020B0604020202020204"/>
              <a:buChar char="•"/>
            </a:pPr>
            <a:r>
              <a:rPr lang="en-US" sz="4050">
                <a:solidFill>
                  <a:srgbClr val="000000"/>
                </a:solidFill>
                <a:latin typeface="Roboto" panose="02000000000000000000"/>
              </a:rPr>
              <a:t>Monetary là tổng số tiền mà khách hàng đã chi tiêu.</a:t>
            </a:r>
            <a:endParaRPr lang="en-US" sz="4050">
              <a:solidFill>
                <a:srgbClr val="000000"/>
              </a:solidFill>
              <a:latin typeface="Roboto" panose="0200000000000000000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45262" y="1787525"/>
            <a:ext cx="12026160" cy="775767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5236" y="933450"/>
            <a:ext cx="1351785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100">
                <a:solidFill>
                  <a:srgbClr val="4648AC"/>
                </a:solidFill>
                <a:latin typeface="Montserrat Extra-Bold" panose="00000900000000000000"/>
              </a:rPr>
              <a:t>Phân cụm khách hàng</a:t>
            </a:r>
            <a:endParaRPr lang="en-US" sz="5000" spc="-100">
              <a:solidFill>
                <a:srgbClr val="4648AC"/>
              </a:solidFill>
              <a:latin typeface="Montserrat Extra-Bold" panose="0000090000000000000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4609"/>
          <a:stretch>
            <a:fillRect/>
          </a:stretch>
        </p:blipFill>
        <p:spPr>
          <a:xfrm>
            <a:off x="4249833" y="1368205"/>
            <a:ext cx="10224252" cy="84354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4978105"/>
            <a:ext cx="2335914" cy="1061779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3847976" y="2933842"/>
            <a:ext cx="3235389" cy="147063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9831035" y="-6508820"/>
            <a:ext cx="3050053" cy="138638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34816" y="3432497"/>
            <a:ext cx="11282660" cy="2796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05. 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DỰ BÁO ĐƠN HÀNG TRỄ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5117362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0416" y="3138086"/>
            <a:ext cx="8580625" cy="523980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2006" r="2006"/>
          <a:stretch>
            <a:fillRect/>
          </a:stretch>
        </p:blipFill>
        <p:spPr>
          <a:xfrm>
            <a:off x="9535538" y="3138086"/>
            <a:ext cx="8566397" cy="54588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36971" y="1584315"/>
            <a:ext cx="13743347" cy="89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DejaVu Serif" panose="02060603050605020204"/>
              </a:rPr>
              <a:t>Xử lý dữ liệu không cân bằng với SMOTE</a:t>
            </a:r>
            <a:endParaRPr lang="en-US" sz="5200">
              <a:solidFill>
                <a:srgbClr val="000000"/>
              </a:solidFill>
              <a:latin typeface="DejaVu Serif" panose="02060603050605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38635" y="8520769"/>
            <a:ext cx="3843672" cy="6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DejaVu Serif" panose="02060603050605020204"/>
              </a:rPr>
              <a:t>Trước khi xử lý</a:t>
            </a:r>
            <a:endParaRPr lang="en-US" sz="4000">
              <a:solidFill>
                <a:srgbClr val="000000"/>
              </a:solidFill>
              <a:latin typeface="DejaVu Serif" panose="02060603050605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22774" y="8520769"/>
            <a:ext cx="3322588" cy="6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DejaVu Serif" panose="02060603050605020204"/>
              </a:rPr>
              <a:t>Sau khi xử lý</a:t>
            </a:r>
            <a:endParaRPr lang="en-US" sz="4000">
              <a:solidFill>
                <a:srgbClr val="000000"/>
              </a:solidFill>
              <a:latin typeface="DejaVu Serif" panose="02060603050605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14815134" y="5117362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92672" y="1048371"/>
            <a:ext cx="1150469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NỘI DUNG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01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1873412" y="3634576"/>
            <a:ext cx="6798101" cy="685800"/>
            <a:chOff x="0" y="0"/>
            <a:chExt cx="9064135" cy="914400"/>
          </a:xfrm>
        </p:grpSpPr>
        <p:sp>
          <p:nvSpPr>
            <p:cNvPr id="7" name="TextBox 7"/>
            <p:cNvSpPr txBox="1"/>
            <p:nvPr/>
          </p:nvSpPr>
          <p:spPr>
            <a:xfrm>
              <a:off x="1578380" y="-95250"/>
              <a:ext cx="7485754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Đồng bộ dữ liệu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103715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02.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873412" y="2607295"/>
            <a:ext cx="6798101" cy="676275"/>
            <a:chOff x="0" y="0"/>
            <a:chExt cx="9064135" cy="901701"/>
          </a:xfrm>
        </p:grpSpPr>
        <p:sp>
          <p:nvSpPr>
            <p:cNvPr id="10" name="TextBox 10"/>
            <p:cNvSpPr txBox="1"/>
            <p:nvPr/>
          </p:nvSpPr>
          <p:spPr>
            <a:xfrm>
              <a:off x="1578380" y="-95250"/>
              <a:ext cx="7485754" cy="99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Tổng quan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103715" cy="996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01.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873412" y="4671382"/>
            <a:ext cx="6798101" cy="685800"/>
            <a:chOff x="0" y="0"/>
            <a:chExt cx="9064135" cy="914400"/>
          </a:xfrm>
        </p:grpSpPr>
        <p:sp>
          <p:nvSpPr>
            <p:cNvPr id="13" name="TextBox 13"/>
            <p:cNvSpPr txBox="1"/>
            <p:nvPr/>
          </p:nvSpPr>
          <p:spPr>
            <a:xfrm>
              <a:off x="1578380" y="-95250"/>
              <a:ext cx="7485754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Dự báo đơn hàng mới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103715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03.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045018" y="5979037"/>
            <a:ext cx="7905248" cy="685800"/>
            <a:chOff x="0" y="0"/>
            <a:chExt cx="10540331" cy="914400"/>
          </a:xfrm>
        </p:grpSpPr>
        <p:sp>
          <p:nvSpPr>
            <p:cNvPr id="16" name="TextBox 16"/>
            <p:cNvSpPr txBox="1"/>
            <p:nvPr/>
          </p:nvSpPr>
          <p:spPr>
            <a:xfrm>
              <a:off x="1604138" y="-95250"/>
              <a:ext cx="8936193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Phân cụm khách hàng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317570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04.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9045018" y="7015842"/>
            <a:ext cx="6798101" cy="685800"/>
            <a:chOff x="0" y="0"/>
            <a:chExt cx="9064135" cy="914400"/>
          </a:xfrm>
        </p:grpSpPr>
        <p:sp>
          <p:nvSpPr>
            <p:cNvPr id="19" name="TextBox 19"/>
            <p:cNvSpPr txBox="1"/>
            <p:nvPr/>
          </p:nvSpPr>
          <p:spPr>
            <a:xfrm>
              <a:off x="1578380" y="-95250"/>
              <a:ext cx="7485754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Dự đoán đơn hàng trễ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103715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05.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045018" y="8052648"/>
            <a:ext cx="6798101" cy="685800"/>
            <a:chOff x="0" y="0"/>
            <a:chExt cx="9064135" cy="914400"/>
          </a:xfrm>
        </p:grpSpPr>
        <p:sp>
          <p:nvSpPr>
            <p:cNvPr id="22" name="TextBox 22"/>
            <p:cNvSpPr txBox="1"/>
            <p:nvPr/>
          </p:nvSpPr>
          <p:spPr>
            <a:xfrm>
              <a:off x="1578380" y="-95250"/>
              <a:ext cx="7485754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Tối ưu vị trí kho hàng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103715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Roboto Bold" panose="02000000000000000000"/>
                </a:rPr>
                <a:t>06.</a:t>
              </a:r>
              <a:endParaRPr lang="en-US" sz="4500">
                <a:solidFill>
                  <a:srgbClr val="000000"/>
                </a:solidFill>
                <a:latin typeface="Roboto Bold" panose="02000000000000000000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5117362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57834" y="1785060"/>
            <a:ext cx="7241119" cy="47351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5247" t="3556"/>
          <a:stretch>
            <a:fillRect/>
          </a:stretch>
        </p:blipFill>
        <p:spPr>
          <a:xfrm>
            <a:off x="6102722" y="3606416"/>
            <a:ext cx="6720885" cy="42603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3410" t="5346"/>
          <a:stretch>
            <a:fillRect/>
          </a:stretch>
        </p:blipFill>
        <p:spPr>
          <a:xfrm>
            <a:off x="12084921" y="4985555"/>
            <a:ext cx="6203079" cy="41356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683286" y="132154"/>
            <a:ext cx="11604714" cy="908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DejaVu Serif Bold" panose="02060803050605020204"/>
              </a:rPr>
              <a:t>Đánh giá và lựa chọn mô hình</a:t>
            </a:r>
            <a:endParaRPr lang="en-US" sz="5200">
              <a:solidFill>
                <a:srgbClr val="000000"/>
              </a:solidFill>
              <a:latin typeface="DejaVu Serif Bold" panose="02060803050605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1407309"/>
            <a:ext cx="6944453" cy="6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DejaVu Serif" panose="02060603050605020204"/>
              </a:rPr>
              <a:t>Logistic Regression - 50%</a:t>
            </a:r>
            <a:endParaRPr lang="en-US" sz="4000">
              <a:solidFill>
                <a:srgbClr val="000000"/>
              </a:solidFill>
              <a:latin typeface="DejaVu Serif" panose="02060603050605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94106" y="2720412"/>
            <a:ext cx="5576218" cy="6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DejaVu Serif" panose="02060603050605020204"/>
              </a:rPr>
              <a:t>Random Forest - 63%</a:t>
            </a:r>
            <a:endParaRPr lang="en-US" sz="4000">
              <a:solidFill>
                <a:srgbClr val="000000"/>
              </a:solidFill>
              <a:latin typeface="DejaVu Serif" panose="02060603050605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185466" y="4172903"/>
            <a:ext cx="4001988" cy="6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DejaVu Serif" panose="02060603050605020204"/>
              </a:rPr>
              <a:t>XGBoost - 68% </a:t>
            </a:r>
            <a:endParaRPr lang="en-US" sz="4000">
              <a:solidFill>
                <a:srgbClr val="000000"/>
              </a:solidFill>
              <a:latin typeface="DejaVu Serif" panose="02060603050605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3847976" y="2933842"/>
            <a:ext cx="3235389" cy="147063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9831035" y="-6508820"/>
            <a:ext cx="3050053" cy="138638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82383" y="3334044"/>
            <a:ext cx="15385643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06. 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TỐI ƯU HÓA VỊ TRÍ KHO HÀNG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r="3667"/>
          <a:stretch>
            <a:fillRect/>
          </a:stretch>
        </p:blipFill>
        <p:spPr>
          <a:xfrm>
            <a:off x="2143885" y="442938"/>
            <a:ext cx="6635554" cy="91029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39337" y="442938"/>
            <a:ext cx="6743607" cy="910294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5117362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695" b="2695"/>
          <a:stretch>
            <a:fillRect/>
          </a:stretch>
        </p:blipFill>
        <p:spPr>
          <a:xfrm>
            <a:off x="1873412" y="0"/>
            <a:ext cx="5667777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03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16019" y="2353995"/>
            <a:ext cx="9698525" cy="457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Roboto" panose="02000000000000000000"/>
              </a:rPr>
              <a:t>1906 kho hàng </a:t>
            </a:r>
            <a:endParaRPr lang="en-US" sz="3700">
              <a:solidFill>
                <a:srgbClr val="000000"/>
              </a:solidFill>
              <a:latin typeface="Roboto" panose="02000000000000000000"/>
            </a:endParaRPr>
          </a:p>
          <a:p>
            <a:pPr algn="just">
              <a:lnSpc>
                <a:spcPts val="5180"/>
              </a:lnSpc>
              <a:spcBef>
                <a:spcPct val="0"/>
              </a:spcBef>
            </a:pP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Roboto" panose="02000000000000000000"/>
              </a:rPr>
              <a:t> Thời gian vận chuyển vẫn còn khá cao, trong đó thời gian chuẩn bị hàng khá lâu. </a:t>
            </a:r>
            <a:endParaRPr lang="en-US" sz="3700">
              <a:solidFill>
                <a:srgbClr val="000000"/>
              </a:solidFill>
              <a:latin typeface="Roboto" panose="02000000000000000000"/>
            </a:endParaRPr>
          </a:p>
          <a:p>
            <a:pPr algn="just">
              <a:lnSpc>
                <a:spcPts val="5180"/>
              </a:lnSpc>
              <a:spcBef>
                <a:spcPct val="0"/>
              </a:spcBef>
            </a:pP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Roboto" panose="02000000000000000000"/>
              </a:rPr>
              <a:t>Phía Bắc và phía Nam có nhiều đơn hàng được đặt.</a:t>
            </a:r>
            <a:endParaRPr lang="en-US" sz="3700">
              <a:solidFill>
                <a:srgbClr val="000000"/>
              </a:solidFill>
              <a:latin typeface="Roboto" panose="0200000000000000000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5117362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28691" y="2635314"/>
            <a:ext cx="9445505" cy="61089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03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71553" y="8782933"/>
            <a:ext cx="506114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Roboto" panose="02000000000000000000"/>
              </a:rPr>
              <a:t>Các vị trí kho hàng đề xuất</a:t>
            </a:r>
            <a:endParaRPr lang="en-US" sz="3400">
              <a:solidFill>
                <a:srgbClr val="000000"/>
              </a:solidFill>
              <a:latin typeface="Roboto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49746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844A8"/>
                </a:solidFill>
                <a:latin typeface="Roboto Bold" panose="02000000000000000000"/>
              </a:rPr>
              <a:t>Vị trí kho hàng</a:t>
            </a:r>
            <a:endParaRPr lang="en-US" sz="6000">
              <a:solidFill>
                <a:srgbClr val="0844A8"/>
              </a:solidFill>
              <a:latin typeface="Roboto Bold" panose="02000000000000000000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975861" y="54612"/>
            <a:ext cx="531213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4815134" y="5117362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95158" y="2235199"/>
            <a:ext cx="15356166" cy="702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Mục tiêu: Giảm thời lượng vận chuyển hàng, gia tăng niềm tin của khách hàng và đơn hàng/doanh thu.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  <a:p>
            <a:pPr>
              <a:lnSpc>
                <a:spcPts val="5600"/>
              </a:lnSpc>
            </a:pPr>
          </a:p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844A8"/>
                </a:solidFill>
                <a:latin typeface="Roboto Bold" panose="02000000000000000000"/>
              </a:rPr>
              <a:t>Dự báo trước </a:t>
            </a: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các số lượng đơn hàng và các đơn có thể bị trễ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  <a:p>
            <a:pPr>
              <a:lnSpc>
                <a:spcPts val="5600"/>
              </a:lnSpc>
            </a:pPr>
          </a:p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844A8"/>
                </a:solidFill>
                <a:latin typeface="Roboto Bold" panose="02000000000000000000"/>
              </a:rPr>
              <a:t>Phân cụm</a:t>
            </a: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 để đưa ra các chiến dịch </a:t>
            </a:r>
            <a:r>
              <a:rPr lang="en-US" sz="4000">
                <a:solidFill>
                  <a:srgbClr val="05215E"/>
                </a:solidFill>
                <a:latin typeface="Roboto Bold" panose="02000000000000000000"/>
              </a:rPr>
              <a:t>phù hợp từng nhóm</a:t>
            </a:r>
            <a:endParaRPr lang="en-US" sz="4000">
              <a:solidFill>
                <a:srgbClr val="05215E"/>
              </a:solidFill>
              <a:latin typeface="Roboto Bold" panose="02000000000000000000"/>
            </a:endParaRPr>
          </a:p>
          <a:p>
            <a:pPr>
              <a:lnSpc>
                <a:spcPts val="5600"/>
              </a:lnSpc>
            </a:pPr>
          </a:p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Xác định </a:t>
            </a:r>
            <a:r>
              <a:rPr lang="en-US" sz="4000">
                <a:solidFill>
                  <a:srgbClr val="05215E"/>
                </a:solidFill>
                <a:latin typeface="Roboto Bold" panose="02000000000000000000"/>
              </a:rPr>
              <a:t>vị trí kho hàng</a:t>
            </a: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 để tiết kiệm chi phí vận hành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  <a:p>
            <a:pPr>
              <a:lnSpc>
                <a:spcPts val="5600"/>
              </a:lnSpc>
            </a:pPr>
          </a:p>
          <a:p>
            <a:pPr>
              <a:lnSpc>
                <a:spcPts val="5600"/>
              </a:lnSpc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07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8930" y="925319"/>
            <a:ext cx="303014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844A8"/>
                </a:solidFill>
                <a:latin typeface="Roboto Bold" panose="02000000000000000000"/>
              </a:rPr>
              <a:t>Tổng kết</a:t>
            </a:r>
            <a:endParaRPr lang="en-US" sz="6000">
              <a:solidFill>
                <a:srgbClr val="0844A8"/>
              </a:solidFill>
              <a:latin typeface="Roboto Bold" panose="0200000000000000000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>
            <a:off x="13812021" y="4128730"/>
            <a:ext cx="2893604" cy="1315274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-5400000" flipV="1">
            <a:off x="1372606" y="-6773585"/>
            <a:ext cx="2980377" cy="135471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289644" y="2233462"/>
            <a:ext cx="7708711" cy="58200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r="18697"/>
          <a:stretch>
            <a:fillRect/>
          </a:stretch>
        </p:blipFill>
        <p:spPr>
          <a:xfrm>
            <a:off x="7136498" y="0"/>
            <a:ext cx="11151502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4815134" y="5117362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2927" y="3663950"/>
            <a:ext cx="7034429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01. 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TỔNG QUAN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14815134" y="5117362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2966444" y="4406578"/>
            <a:ext cx="4597350" cy="3981735"/>
            <a:chOff x="0" y="0"/>
            <a:chExt cx="6202680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4648AC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2661215" y="4197028"/>
            <a:ext cx="4598085" cy="3981735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8782" r="-2878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626785" y="885825"/>
            <a:ext cx="7034429" cy="113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844A8"/>
                </a:solidFill>
                <a:latin typeface="Roboto Bold" panose="02000000000000000000"/>
              </a:rPr>
              <a:t>TỔNG QUAN</a:t>
            </a:r>
            <a:endParaRPr lang="en-US" sz="65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4500" y="2588310"/>
            <a:ext cx="14859000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KPIM Ecommerce là một công ty </a:t>
            </a:r>
            <a:r>
              <a:rPr lang="en-US" sz="4000">
                <a:solidFill>
                  <a:srgbClr val="0844A8"/>
                </a:solidFill>
                <a:latin typeface="Roboto Bold" panose="02000000000000000000"/>
              </a:rPr>
              <a:t>thương mại điện tử</a:t>
            </a: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 cung cấp cho khách hàng nhiều loại sản phẩm đa dạng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4500" y="4544111"/>
            <a:ext cx="10038030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Tiêu chí số một là luôn luôn đáp ứng khách hàng và một trong những tiêu chí cần đáp ứng đó là dịch vụ vận chuyển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14271926" y="4063953"/>
            <a:ext cx="2335914" cy="106177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56128" y="2950739"/>
            <a:ext cx="9495226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02. 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Đồng bộ dữ liệu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14271926" y="-4643783"/>
            <a:ext cx="2335914" cy="106177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30988" y="1028700"/>
            <a:ext cx="8976983" cy="80736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>
            <a:off x="14815134" y="5117362"/>
            <a:ext cx="2335914" cy="106177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247144" y="3562143"/>
            <a:ext cx="3162714" cy="31627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96555" y="4599255"/>
            <a:ext cx="2564659" cy="10884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626785" y="885825"/>
            <a:ext cx="7034429" cy="113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844A8"/>
                </a:solidFill>
                <a:latin typeface="Roboto Bold" panose="02000000000000000000"/>
              </a:rPr>
              <a:t>Đồng bộ dữ liệu</a:t>
            </a:r>
            <a:endParaRPr lang="en-US" sz="65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78970" y="3355975"/>
            <a:ext cx="8601869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Dữ liệu đơn hàng trong Excel 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Dữ liệu đơn hàng trong SQL Server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Dữ liệu kho hàng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Dữ liệu trạng thái đơn hàng 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  <a:p>
            <a:pPr marL="863600" lvl="1" indent="-431800">
              <a:lnSpc>
                <a:spcPts val="5600"/>
              </a:lnSpc>
              <a:buFont typeface="Arial" panose="020B0604020202020204"/>
              <a:buChar char="•"/>
            </a:pPr>
            <a:r>
              <a:rPr lang="en-US" sz="4000">
                <a:solidFill>
                  <a:srgbClr val="000000"/>
                </a:solidFill>
                <a:latin typeface="Roboto" panose="02000000000000000000"/>
              </a:rPr>
              <a:t>Dữ liệu các tỉnh thành Việt Nam</a:t>
            </a:r>
            <a:endParaRPr lang="en-US" sz="4000">
              <a:solidFill>
                <a:srgbClr val="000000"/>
              </a:solidFill>
              <a:latin typeface="Roboto" panose="020000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91547" y="0"/>
            <a:ext cx="13304907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9571"/>
          <a:stretch>
            <a:fillRect/>
          </a:stretch>
        </p:blipFill>
        <p:spPr>
          <a:xfrm>
            <a:off x="7182307" y="0"/>
            <a:ext cx="13962268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4815134" y="5117362"/>
            <a:ext cx="2335914" cy="106177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V="1">
            <a:off x="705455" y="-5448152"/>
            <a:ext cx="2335914" cy="106177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2927" y="3663950"/>
            <a:ext cx="7034429" cy="421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03.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844A8"/>
                </a:solidFill>
                <a:latin typeface="Roboto Bold" panose="02000000000000000000"/>
              </a:rPr>
              <a:t>DỰ BÁO ĐƠN HÀNG MỚI</a:t>
            </a:r>
            <a:endParaRPr lang="en-US" sz="8000">
              <a:solidFill>
                <a:srgbClr val="0844A8"/>
              </a:solidFill>
              <a:latin typeface="Roboto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884" y="9277599"/>
            <a:ext cx="932086" cy="81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5"/>
              </a:lnSpc>
            </a:pPr>
            <a:r>
              <a:rPr lang="en-US" sz="4745">
                <a:solidFill>
                  <a:srgbClr val="FFFFFF"/>
                </a:solidFill>
                <a:latin typeface="Kollektif" panose="020B0604020101010102"/>
              </a:rPr>
              <a:t>05</a:t>
            </a:r>
            <a:endParaRPr lang="en-US" sz="4745">
              <a:solidFill>
                <a:srgbClr val="FFFFFF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2360</Words>
  <Application>WPS Presentation</Application>
  <PresentationFormat>On-screen Show (4:3)</PresentationFormat>
  <Paragraphs>217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Arial</vt:lpstr>
      <vt:lpstr>SimSun</vt:lpstr>
      <vt:lpstr>Wingdings</vt:lpstr>
      <vt:lpstr>Open Sans Extra Bold</vt:lpstr>
      <vt:lpstr>Roboto</vt:lpstr>
      <vt:lpstr>Montserrat Classic Bold</vt:lpstr>
      <vt:lpstr>Roboto Bold</vt:lpstr>
      <vt:lpstr>Kollektif</vt:lpstr>
      <vt:lpstr>Arial</vt:lpstr>
      <vt:lpstr>Microsoft YaHei</vt:lpstr>
      <vt:lpstr>Arial Unicode MS</vt:lpstr>
      <vt:lpstr>Calibri</vt:lpstr>
      <vt:lpstr>Montserrat Extra-Bold</vt:lpstr>
      <vt:lpstr>DejaVu Serif</vt:lpstr>
      <vt:lpstr>DejaVu Serif Bold</vt:lpstr>
      <vt:lpstr>Kollektif Bold</vt:lpstr>
      <vt:lpstr>Open Sans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</dc:title>
  <dc:creator/>
  <cp:lastModifiedBy>vannt</cp:lastModifiedBy>
  <cp:revision>2</cp:revision>
  <dcterms:created xsi:type="dcterms:W3CDTF">2006-08-16T00:00:00Z</dcterms:created>
  <dcterms:modified xsi:type="dcterms:W3CDTF">2022-10-27T07:05:41Z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A256A696A6824EED964BD14B7B53BFBB</vt:lpwstr>
  </property>
  <property fmtid="{D5CDD505-2E9C-101B-9397-08002B2CF9AE}" pid="3" name="KSOProductBuildVer">
    <vt:lpwstr>1033-11.2.0.11380</vt:lpwstr>
  </property>
</Properties>
</file>